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81" r:id="rId13"/>
    <p:sldId id="267" r:id="rId14"/>
    <p:sldId id="268" r:id="rId15"/>
    <p:sldId id="270" r:id="rId16"/>
    <p:sldId id="273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6" r:id="rId30"/>
    <p:sldId id="287" r:id="rId31"/>
    <p:sldId id="269" r:id="rId32"/>
    <p:sldId id="285" r:id="rId3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50F3FAB-C4FF-65D4-B64A-3A639CAD6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13F9776-F7C6-6B57-363E-7555D33AD5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696C211-75F2-53BC-D724-7683D26E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705415B-A9A3-FF12-7E92-0E4491524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6F6EEF-A7ED-2F74-CBB4-F0C99D0BC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2509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3C2F58-C110-C480-5EF6-3A54C294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70E63B3-E0A9-EBF6-14FE-628C66A3BB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482809F-D3D4-4676-E6A5-771E510B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9852E66-5626-2092-2B3F-0E661AD39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229E6C8-3751-1AFA-E4C9-279EFC8B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918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63188EF0-6AEA-9EA0-952C-CF86F1F453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17122487-9D7B-8EC8-4DD3-AFA513F7E2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17A7B36-DEC1-D0AD-CF10-5B19340EB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3CC590-A4DD-4160-4AB3-0BD5BBC4C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8E4613-3470-40A2-5F2E-92054644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2996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38225F-135C-6450-BAAA-2ADD3E4F5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8A94A70-07AA-8301-638F-90B0DB51F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0088376-93D9-43BF-1466-9D5D675AE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9859FC7-57A4-20F3-6013-3A1BC6FE2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898A44A-C5A9-CC23-3B09-0CD2391E1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942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845F59-9C99-9C90-52F9-C39965BB6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7154FD0-C853-0298-7C47-DDF9A4A66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E28BCCC-B192-2CD3-54D0-7252BEC6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FE40329-285F-FFAF-A36B-8418782EE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E84A8A-0B7B-2279-349C-F3AF397D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1222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3EE8C3-2D20-2E37-90DA-D6E7C2025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6DDF4F-A72D-933B-0B19-A41B33683E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B471747-2D49-7944-B9B3-231FE5276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E1A5C95-0F33-57F9-2678-F9E431646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BFCDD81-F627-D83A-1272-16506346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7B44167-1F2E-0D05-554B-4FAE2393A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3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AC5BD9-7390-6898-0A6D-31044151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FD3AD7E-F64D-B84A-CDB5-B66680EA7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20370F-BCC6-7B5B-6313-FC1B0A794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9562086-3DB7-80C6-EC39-0724DF002C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06E9B9B-A33B-279C-04CB-1916A4174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C6DE783-DF41-B973-F960-3903FA7E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2D45B9C-274F-ED62-998A-4A7C6C47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EF21A8B-5198-904A-2FC6-A5449713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3257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4386B3-39A8-AA5D-61A6-0579E1FB5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8EFDE65-15A2-6088-B8C1-AC40C5F8B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989AD7E-BF41-27AA-2727-665B5F76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0E2E051E-B695-2434-630A-3CC9854A9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6859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9E22017-6F00-0629-075B-0C96A9301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9B2B414-F8F4-E0A4-A0B7-17623D216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8971F2-B81E-0C45-9490-07F95D14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8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55A03B-5864-D673-C2E4-AA956DEAE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ED6F59-E473-D175-9B05-77C25FC99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5C3F30D8-5EDC-3353-B8F6-14BFD6DC4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9E3FA5A-0A96-FE0C-481F-B7EEF1C99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EBF4A27-5FCA-3E5F-2C73-E14879957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6818216-6D9B-F6E7-582A-B8C08BEBC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446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53D504-84BF-D0EE-BCF8-5DFA2C32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F94AB52-C6DA-FFDD-FE38-442246D55F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87BB660-A602-ADAC-5B2A-5067192C3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07FCB8B-CF49-829B-0C54-F2CD847D7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C51B7F9-0C9F-2DA6-E1FA-65B026068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BAD1C63E-B826-62C3-F4C7-B0C2B3F0A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2076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95BF88-3285-2383-97B2-DCA50443E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143166-13CA-8060-460F-1FA056767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635441-9B62-FD8E-3AE2-03818F918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E571-E1CE-4F6F-A2FA-EAE16107A336}" type="datetimeFigureOut">
              <a:rPr lang="hr-HR" smtClean="0"/>
              <a:t>10.11.2022.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0ED6727-34C0-744D-4874-115A848EE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5E44BA0-DC72-1988-91EF-71D7D6FAB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EB8CE-3EB6-4648-B11C-6B416811B16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857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125497459@N03/14442998434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lassroom-presentation-school-1297780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234463&amp;picture=school-classroom-illustration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84712&amp;picture=school-4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3AFB40-ECE0-2686-4E8E-ACF18F5A58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FORMATIVNO VREDNOVANJE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0584017-EFEF-9F79-5EB2-EBD951187FD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bilješke u e-dnevniku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D2B9F92-ACC1-44C2-6A1E-78889365F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574" y="578738"/>
            <a:ext cx="5625002" cy="567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53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FB8216B4-C227-4561-C88E-3DE4E458FD1F}"/>
              </a:ext>
            </a:extLst>
          </p:cNvPr>
          <p:cNvSpPr txBox="1"/>
          <p:nvPr/>
        </p:nvSpPr>
        <p:spPr>
          <a:xfrm>
            <a:off x="718456" y="597157"/>
            <a:ext cx="1050627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Vrednovanje za učenje </a:t>
            </a:r>
          </a:p>
          <a:p>
            <a:endParaRPr lang="hr-HR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omogućuje bitne povratne informacije učeniku i učitelju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procjenjuje se ostvarenost postavljenih ishoda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Povratna informacija vrlo je bitna učenicima i učiteljima jer obje strane mogu uvidjeti koliko su metode/tehnike/postupci kojima se koriste učinkovite, ali i što je potrebno učiniti da bi učenici usvojili predviđene/očekivane činjenice, vještine i/ili koncepte. 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 temelju dobivenih rezultata mogu se planirati i/ili uvoditi promjene i/ili dopune. 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Najjednostavnije vrednovanje učitelj može provesti promatranjem aktivnosti učenika tijekom sata, kao i vrednovanjem njihovih odgovora/izjava tijekom razgovora. 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Vrednovati se mogu postupci, usmeni odgovori, pitanja ili kratki pisani odgovori u obliku izlaznih kartica s jednostavnim povratnim informacijama,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Na temelju brze procjene tako dobivenih rezultata učitelj može, često čak i </a:t>
            </a:r>
            <a:r>
              <a:rPr lang="hr-HR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 hodu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prilagoditi poučavanje.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11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D283A7B6-D431-8A8A-26DE-11C7507B2D03}"/>
              </a:ext>
            </a:extLst>
          </p:cNvPr>
          <p:cNvSpPr txBox="1"/>
          <p:nvPr/>
        </p:nvSpPr>
        <p:spPr>
          <a:xfrm>
            <a:off x="1007707" y="1231642"/>
            <a:ext cx="62515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Vrednovanje kao učenje</a:t>
            </a:r>
          </a:p>
          <a:p>
            <a:endParaRPr lang="hr-HR" sz="18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vršnjačko vrednovanje i </a:t>
            </a:r>
            <a:r>
              <a:rPr lang="hr-H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samovrednovanje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učenicima omogućuje razvijanje kritičkog i samokritičkog promatranja i razmišljanja. </a:t>
            </a:r>
          </a:p>
          <a:p>
            <a:pPr marL="285750" indent="-285750">
              <a:buFontTx/>
              <a:buChar char="-"/>
            </a:pP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Učenici mogu uspoređivati različite načine razmišljanja, stavove i kriterije drugih učenika u razredu, a zatim ih usporediti sa svojim stavovima, kriterijima i razmišljanjima </a:t>
            </a:r>
            <a:endParaRPr lang="hr-HR" dirty="0"/>
          </a:p>
        </p:txBody>
      </p:sp>
      <p:pic>
        <p:nvPicPr>
          <p:cNvPr id="4" name="Picture 3" descr="j0398125[1]">
            <a:extLst>
              <a:ext uri="{FF2B5EF4-FFF2-40B4-BE49-F238E27FC236}">
                <a16:creationId xmlns:a16="http://schemas.microsoft.com/office/drawing/2014/main" id="{909E44D3-B3AD-34AD-A00E-081B63D6F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977" y="1985621"/>
            <a:ext cx="20002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50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738E68D-7F99-21CE-B34B-4D2DC8B62073}"/>
              </a:ext>
            </a:extLst>
          </p:cNvPr>
          <p:cNvSpPr txBox="1"/>
          <p:nvPr/>
        </p:nvSpPr>
        <p:spPr>
          <a:xfrm>
            <a:off x="783771" y="1147349"/>
            <a:ext cx="10440955" cy="506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Praćenje učenika</a:t>
            </a:r>
            <a:r>
              <a:rPr lang="hr-HR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upisuje u rubriku Bilješke te služi praćenju rada i napretka u radu i dio je ukupnog procesa vrednovanja tijekom nastavne godine.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rubriku Bilješke upisuje se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sadržaj koji se usmeno, pisano ili praktično provjerava i vrednuje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zapažanja o kvaliteti i točnosti usmenog odgovora učenika/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 ostvarenih/mogućih bodova na pisanoj provjeri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nošenje pribora za rad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isprika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zapažanja o sposobnosti, marljivosti i zalaganju učenika/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odnosu prema radu, učiteljima, drugim učenicima te školskoj imovini, napredovanje ili nazadovanje u radu i slično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07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23C7364-B971-454F-8D14-D28B55412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686" y="1382116"/>
            <a:ext cx="9948628" cy="40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7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AD46C58-5F3C-D81C-0C0D-45DC3A617E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1336794"/>
            <a:ext cx="10717763" cy="433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1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B2EBD74B-9B93-4DF5-8F08-D7C77E1DCE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29" t="33199" r="23835" b="14870"/>
          <a:stretch/>
        </p:blipFill>
        <p:spPr>
          <a:xfrm>
            <a:off x="1446245" y="545841"/>
            <a:ext cx="9013371" cy="576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5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7CF834E-32D6-16BF-6380-72347407F3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546" y="2407297"/>
            <a:ext cx="9624907" cy="3024285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C0D5B56D-BCC5-06BF-82CE-534B58FCE50C}"/>
              </a:ext>
            </a:extLst>
          </p:cNvPr>
          <p:cNvSpPr txBox="1"/>
          <p:nvPr/>
        </p:nvSpPr>
        <p:spPr>
          <a:xfrm>
            <a:off x="1017037" y="970384"/>
            <a:ext cx="7639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Kako ne provjeravati i kako pravilno/ preporučeno provjeravati znanje</a:t>
            </a:r>
          </a:p>
        </p:txBody>
      </p:sp>
    </p:spTree>
    <p:extLst>
      <p:ext uri="{BB962C8B-B14F-4D97-AF65-F5344CB8AC3E}">
        <p14:creationId xmlns:p14="http://schemas.microsoft.com/office/powerpoint/2010/main" val="1062005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D4F7D80-2CD7-025F-9B59-DFBAEFFD7B4C}"/>
              </a:ext>
            </a:extLst>
          </p:cNvPr>
          <p:cNvSpPr txBox="1"/>
          <p:nvPr/>
        </p:nvSpPr>
        <p:spPr>
          <a:xfrm>
            <a:off x="573189" y="2434554"/>
            <a:ext cx="20141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OCJENJIVANJE U NASTAVI GEOGRAFIJE - PRIMJERI</a:t>
            </a:r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C3D928A1-E6A6-D777-12A8-3248CB018F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41" y="241536"/>
            <a:ext cx="7619933" cy="620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12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0AAB266-7E56-1365-0FC7-318AD684925B}"/>
              </a:ext>
            </a:extLst>
          </p:cNvPr>
          <p:cNvSpPr txBox="1"/>
          <p:nvPr/>
        </p:nvSpPr>
        <p:spPr>
          <a:xfrm>
            <a:off x="530289" y="528289"/>
            <a:ext cx="11131421" cy="5241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Tijekom praćenja učenikova razvoja učitelj/nastavnik 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rubriku bilježaka u imeniku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upisuje samo ona zapažanja koja su u praćenju učenika uočljiva, učeniku i roditelju razumljiva te koja nastavniku mogu pomoći u konačnome ocjenjivanju uspjeha iz predmeta geografija.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rubrici </a:t>
            </a:r>
            <a:r>
              <a:rPr lang="hr-H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opisnog ocjenjivanja učenika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uz obrazloženje ocjene učenikovog postignuća iz pojedinog elementa ocjenjivanja nalazi se i osvrt na ispunjavanje eventualne 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radne bilježnice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(ukoliko je učenici imaju ona je redovita domaća zadaća nakon obrađenog gradiva), 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redovitost u pisanju domaćih zadaća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doprinos u skupnom znanju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aktivnost i interes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 nastavne sadržaje, 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odnos prema radu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te 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suradnja s učenicima i učiteljem/nastavnikom.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Sudjelovanje, a posebice uspjeh na natjecanju iz geografije treba posebno vrednovati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Opisna ocjena može iskazati vrlinu ili manu učenika u radu, a konačna ocjena može imati brojčani oblik.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Najuspješniji oblik ocjenjivanja bi bio </a:t>
            </a:r>
            <a:r>
              <a:rPr lang="hr-H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kombinacija opisnog i brojčanog načina ocjenjivanja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5CEF4811-5CCD-93E8-438B-87278BAA4A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779" y="1007707"/>
            <a:ext cx="9706441" cy="542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68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E95C2F8-A097-A2EB-E315-5D1088F42CBB}"/>
              </a:ext>
            </a:extLst>
          </p:cNvPr>
          <p:cNvSpPr txBox="1"/>
          <p:nvPr/>
        </p:nvSpPr>
        <p:spPr>
          <a:xfrm>
            <a:off x="727009" y="0"/>
            <a:ext cx="97691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Vrednovanje</a:t>
            </a:r>
          </a:p>
          <a:p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postupak ili niz postupaka kojima se određuje stupanj ostvarenosti postavljenih ishoda</a:t>
            </a:r>
          </a:p>
          <a:p>
            <a:pPr marL="285750" indent="-285750">
              <a:buFontTx/>
              <a:buChar char="-"/>
            </a:pP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može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 </a:t>
            </a:r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provoditi na različite načine, u različito vrijeme i s različitom svrhom</a:t>
            </a:r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r-H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103ED3E-3A9E-771D-7777-2210318C1884}"/>
              </a:ext>
            </a:extLst>
          </p:cNvPr>
          <p:cNvSpPr txBox="1"/>
          <p:nvPr/>
        </p:nvSpPr>
        <p:spPr>
          <a:xfrm>
            <a:off x="652364" y="1461854"/>
            <a:ext cx="1074187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uglavnom se vrednuje ostvarenost ishoda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kognitivne domene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– znanja i spoznaje</a:t>
            </a: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treba paziti da se ne zaboravi - </a:t>
            </a:r>
            <a:r>
              <a:rPr lang="hr-HR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psihomotorička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domena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 tjelesne vještine 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                   -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afektivna domena</a:t>
            </a:r>
            <a:r>
              <a:rPr lang="hr-H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stavovi, motivacija i interesi </a:t>
            </a:r>
            <a:endParaRPr lang="hr-HR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00C564FC-D20C-F2EA-81D6-B90B593A59A4}"/>
              </a:ext>
            </a:extLst>
          </p:cNvPr>
          <p:cNvSpPr txBox="1"/>
          <p:nvPr/>
        </p:nvSpPr>
        <p:spPr>
          <a:xfrm>
            <a:off x="727009" y="2834470"/>
            <a:ext cx="1033365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hr-HR" sz="20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Pri vrednovanju treba: 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izbjegavati pojavu neugode, straha i stresa</a:t>
            </a:r>
          </a:p>
          <a:p>
            <a:r>
              <a:rPr lang="hr-HR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Kod mnogih se učenika za vrijeme vrednovanja klasičnim pismenim i/ili usmenim provjerama javlja visoka razina nelagode, pa i strah, stoga to svakako treba imati na umu i omogućiti učenicima da pokažu ostvarenost postavljenih ishoda vrednovanjem koje im više odgovara. 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reba birati tehnike vrednovanja kao što su: pisani testovi, vrednovanje rubrikama, seminarski rad, projektni rad, portfolio i drugo. </a:t>
            </a:r>
          </a:p>
          <a:p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3" descr="j0088946[1]">
            <a:extLst>
              <a:ext uri="{FF2B5EF4-FFF2-40B4-BE49-F238E27FC236}">
                <a16:creationId xmlns:a16="http://schemas.microsoft.com/office/drawing/2014/main" id="{63F31FD7-BF52-AB6E-52BD-6E2B1FA26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391" y="1354080"/>
            <a:ext cx="19145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6825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15EB11E5-3571-70F1-98B5-9B58C8E8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5" y="3429000"/>
            <a:ext cx="10564068" cy="231928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453107B-878D-ADD2-B002-C3D0483DE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52600" y="321012"/>
            <a:ext cx="2663757" cy="26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6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DA6CA95-2B66-22AC-75C9-E18F0E82A032}"/>
              </a:ext>
            </a:extLst>
          </p:cNvPr>
          <p:cNvSpPr txBox="1"/>
          <p:nvPr/>
        </p:nvSpPr>
        <p:spPr>
          <a:xfrm>
            <a:off x="1154663" y="837036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Ostale ocjenjivačke aktivnosti i tehnike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E3461D4-41C3-E615-6E1C-58E9EE7DEDBC}"/>
              </a:ext>
            </a:extLst>
          </p:cNvPr>
          <p:cNvSpPr txBox="1"/>
          <p:nvPr/>
        </p:nvSpPr>
        <p:spPr>
          <a:xfrm>
            <a:off x="600383" y="1486581"/>
            <a:ext cx="8018323" cy="4534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a) samostalni pisani radovi</a:t>
            </a:r>
            <a:r>
              <a:rPr lang="hr-H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kroz takav oblik rada učenika možemo ocjenjivati odnos učenika prema radu, njegove vještine, kreativnost, kritičko mišljenje, povezivanje usvojenog znanja s konkretnim primjerima iz stvarnog života.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hr-HR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b) prezentacije</a:t>
            </a:r>
            <a:r>
              <a:rPr lang="hr-HR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 manje kompleksno izlaganje na određenu temu. </a:t>
            </a:r>
          </a:p>
          <a:p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Tema takve prezentacije može biti zadana od strane nastavnika ili odabrana prema preferencijama učenika. Naravno, važno je da bude povezana s nastavnim gradivom i predmetom. Treba znati da nemaju svi učenici jednake organizacijske vještine i sposobnosti izlaganja i to je potrebno uzeti u obzir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c) projekt 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sudjelovanje u izradi nacrta i realizaciji projekta potiče učenike na samostalno učenje, preuzimanje odgovornosti, timski rad, rješavanje problema, i dr.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6694A27C-98AA-55D2-D54A-FEDBBB1AC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18787" y="1935804"/>
            <a:ext cx="2111213" cy="298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96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03FD925-B5E5-4C2E-4EA6-55587005AF34}"/>
              </a:ext>
            </a:extLst>
          </p:cNvPr>
          <p:cNvSpPr txBox="1"/>
          <p:nvPr/>
        </p:nvSpPr>
        <p:spPr>
          <a:xfrm>
            <a:off x="630936" y="639520"/>
            <a:ext cx="3429000" cy="17190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3400" b="1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Provjeravanje i vrednovanje praktičnih radova</a:t>
            </a:r>
            <a:endParaRPr lang="en-US" sz="3400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AEFC63C2-F68F-6833-7D99-F24E145C670A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</a:rPr>
              <a:t>Praktični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radovi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uključuju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izradu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analizu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te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prezentaciju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grafičkih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priloga</a:t>
            </a:r>
            <a:r>
              <a:rPr lang="en-US" sz="2200" dirty="0">
                <a:effectLst/>
              </a:rPr>
              <a:t> (</a:t>
            </a:r>
            <a:r>
              <a:rPr lang="en-US" sz="2200" dirty="0" err="1">
                <a:effectLst/>
              </a:rPr>
              <a:t>profila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tematskih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karata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dijagrama</a:t>
            </a:r>
            <a:r>
              <a:rPr lang="en-US" sz="2200" dirty="0">
                <a:effectLst/>
              </a:rPr>
              <a:t>, </a:t>
            </a:r>
            <a:r>
              <a:rPr lang="en-US" sz="2200" dirty="0" err="1">
                <a:effectLst/>
              </a:rPr>
              <a:t>prezentacija</a:t>
            </a:r>
            <a:r>
              <a:rPr lang="en-US" sz="2200" dirty="0">
                <a:effectLst/>
              </a:rPr>
              <a:t> ..), </a:t>
            </a:r>
            <a:r>
              <a:rPr lang="en-US" sz="2200" dirty="0" err="1">
                <a:effectLst/>
              </a:rPr>
              <a:t>uporabu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geografskih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karata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i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orijentaciju</a:t>
            </a:r>
            <a:r>
              <a:rPr lang="en-US" sz="2200" dirty="0">
                <a:effectLst/>
              </a:rPr>
              <a:t> u </a:t>
            </a:r>
            <a:r>
              <a:rPr lang="en-US" sz="2200" dirty="0" err="1">
                <a:effectLst/>
              </a:rPr>
              <a:t>prostoru</a:t>
            </a:r>
            <a:r>
              <a:rPr lang="en-US" sz="2200" dirty="0">
                <a:effectLst/>
              </a:rPr>
              <a:t>.  </a:t>
            </a:r>
          </a:p>
        </p:txBody>
      </p:sp>
      <p:pic>
        <p:nvPicPr>
          <p:cNvPr id="7" name="Slika 6" descr="Slika na kojoj se prikazuje stol&#10;&#10;Opis je automatski generiran">
            <a:extLst>
              <a:ext uri="{FF2B5EF4-FFF2-40B4-BE49-F238E27FC236}">
                <a16:creationId xmlns:a16="http://schemas.microsoft.com/office/drawing/2014/main" id="{36D624DA-31F1-70BC-CBF6-9436AC758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81" y="561870"/>
            <a:ext cx="7534902" cy="585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13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prikazuje stol&#10;&#10;Opis je automatski generiran">
            <a:extLst>
              <a:ext uri="{FF2B5EF4-FFF2-40B4-BE49-F238E27FC236}">
                <a16:creationId xmlns:a16="http://schemas.microsoft.com/office/drawing/2014/main" id="{3B70E896-DC30-CD41-EF69-15E161BE6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94" y="763183"/>
            <a:ext cx="10213012" cy="4484393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70967B3D-0E53-3310-335C-05F54C84A924}"/>
              </a:ext>
            </a:extLst>
          </p:cNvPr>
          <p:cNvSpPr txBox="1"/>
          <p:nvPr/>
        </p:nvSpPr>
        <p:spPr>
          <a:xfrm>
            <a:off x="799711" y="5512784"/>
            <a:ext cx="10592577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Ispravljanje negativne ocjene iz praktičnog provjeravanja moguće je na svakom nastavnom satu izuzev na satu pisanog provjeravanja i provodi se ponavljanjem praktičnog rada i usmenim provjeravanjem. </a:t>
            </a:r>
            <a:endParaRPr lang="hr-HR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34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2F9357B-8288-9AD1-2828-8C3111FF8296}"/>
              </a:ext>
            </a:extLst>
          </p:cNvPr>
          <p:cNvSpPr txBox="1"/>
          <p:nvPr/>
        </p:nvSpPr>
        <p:spPr>
          <a:xfrm>
            <a:off x="828092" y="602586"/>
            <a:ext cx="6097554" cy="390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Provjeravanje i vrednovanje domaćih zadaća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lika na kojoj se prikazuje stol&#10;&#10;Opis je automatski generiran">
            <a:extLst>
              <a:ext uri="{FF2B5EF4-FFF2-40B4-BE49-F238E27FC236}">
                <a16:creationId xmlns:a16="http://schemas.microsoft.com/office/drawing/2014/main" id="{8AAACD4A-0FBD-B005-12A0-698A0E8BB8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87" y="1933308"/>
            <a:ext cx="9628826" cy="3786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948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E10A1EB4-484F-FD0F-38DE-6D6BC980C084}"/>
              </a:ext>
            </a:extLst>
          </p:cNvPr>
          <p:cNvSpPr txBox="1"/>
          <p:nvPr/>
        </p:nvSpPr>
        <p:spPr>
          <a:xfrm>
            <a:off x="923731" y="1555121"/>
            <a:ext cx="4758612" cy="4044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Nošenje pribora za rad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Učenici su dužni na svaki nastavni sat nositi odgovarajući udžbenik, bilježnicu, geografski atlas ili kartu Republike Hrvatske za učenike osmih razreda te pribor za pisanje (grafitnu ili tehničku olovku i gumicu, kemijsku olovku sa plavom ili crnom tintom, osnovne drvene bojice, škare, ljepilo i ravnalo).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Nenošenje pribora potrebnog za nastavu geografije evidentira se u rubriku Bilješki.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lika na kojoj se prikazuje tekst, raznobojno&#10;&#10;Opis je automatski generiran">
            <a:extLst>
              <a:ext uri="{FF2B5EF4-FFF2-40B4-BE49-F238E27FC236}">
                <a16:creationId xmlns:a16="http://schemas.microsoft.com/office/drawing/2014/main" id="{4DC386B9-7A2E-2E48-ADB4-DF730F7E0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09659" y="1555121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68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64D012EA-CE55-CE5B-197A-3C69451C0ADB}"/>
              </a:ext>
            </a:extLst>
          </p:cNvPr>
          <p:cNvSpPr txBox="1"/>
          <p:nvPr/>
        </p:nvSpPr>
        <p:spPr>
          <a:xfrm>
            <a:off x="-151623" y="835932"/>
            <a:ext cx="7793393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95300" algn="ctr"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PRAĆENJE I VREDNOVANJE UČENIKA S TEŠKOĆAMA</a:t>
            </a:r>
            <a:endParaRPr lang="hr-H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071FA4D7-D181-3D5B-14DA-3412F23A610E}"/>
              </a:ext>
            </a:extLst>
          </p:cNvPr>
          <p:cNvSpPr txBox="1"/>
          <p:nvPr/>
        </p:nvSpPr>
        <p:spPr>
          <a:xfrm>
            <a:off x="590939" y="2187943"/>
            <a:ext cx="108110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Učenik s teškoćama u razvoju svladava nastavni program prema redovnom nastavnom programu uz primjenu individualnih i individualiziranih postupaka, produženih stručno-rehabilitacijskih tretmana ili prema prilagođenom programu, integracijom u razredne odjele ili u posebnom razrednom odjelu. 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4CAA013-D038-6C88-79D2-985A4DEE40A1}"/>
              </a:ext>
            </a:extLst>
          </p:cNvPr>
          <p:cNvSpPr txBox="1"/>
          <p:nvPr/>
        </p:nvSpPr>
        <p:spPr>
          <a:xfrm>
            <a:off x="590938" y="3649332"/>
            <a:ext cx="11010123" cy="670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Kod učenika s teškoćama vrjednovati će se odnos prema radu i postavljenim  zadatcima te odgojnim vrijednostima.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FACEAE82-7121-9E76-798C-5414396A38DC}"/>
              </a:ext>
            </a:extLst>
          </p:cNvPr>
          <p:cNvSpPr txBox="1"/>
          <p:nvPr/>
        </p:nvSpPr>
        <p:spPr>
          <a:xfrm>
            <a:off x="790767" y="5212074"/>
            <a:ext cx="8707795" cy="37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hr-HR" sz="1800" i="1" dirty="0">
                <a:solidFill>
                  <a:srgbClr val="4472C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Vrednovanje se vrši tako da dodijeljena ocjena djeluje poticajno i motivirajuće!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741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7AC1426-E819-868A-3381-57CC7D5958CE}"/>
              </a:ext>
            </a:extLst>
          </p:cNvPr>
          <p:cNvSpPr txBox="1"/>
          <p:nvPr/>
        </p:nvSpPr>
        <p:spPr>
          <a:xfrm>
            <a:off x="2946142" y="547787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NEKE KORISNE </a:t>
            </a:r>
            <a:r>
              <a:rPr lang="hr-HR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DOKIMOLOŠKE</a:t>
            </a: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PREPORUKE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1A2BDF2-F670-9CEB-2D6B-8023850040B4}"/>
              </a:ext>
            </a:extLst>
          </p:cNvPr>
          <p:cNvSpPr txBox="1"/>
          <p:nvPr/>
        </p:nvSpPr>
        <p:spPr>
          <a:xfrm>
            <a:off x="699796" y="1566781"/>
            <a:ext cx="11038115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Pokušati izbjeći u prva dva mjeseca nastave u imenik upisati kao prvu ocjenu jedinicu! Pa, tko ima volje učiti ako na kraju prvog mjeseca nastavne godine u imeniku ima upisane tri ili šest jedinica?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Ako ste u dilemi između dvije ocjene koje trebate dodijeliti za neki učenikov rad, uvijek se opredijelite za višu ocjenu! Manja je vjerojatnost da će te pogriješiti.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Rezultate prvog inicijalne provjere na početku nastavne godine iskažite u postotku ili u broju točnih i netočnih odgovora, a rezultate usmeno komentirajte učenicima dajući im upute za učenje i prognozu za njihov uspjeh koji će ovisiti o tome koliko će poslušati vaše preporuke!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Nikad nemojte zaključivati ocjene na temelju izračunavanja prosječne ocjene za sve učenikove ocjene (iz drugih predmeta) zapisane u imeniku!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5.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 čitati ocjene iz imenika na roditeljskom sastanku, čak niti u slučajevima kada učenik/</a:t>
            </a:r>
            <a:r>
              <a:rPr lang="hr-H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ima sve ocjene 5! Ostali roditelji će lako zaključiti zašto imena njihove djece nisu pročitana!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6.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Učenicima treba na prvome satu objasniti kriterije i pravila kojih se nastavnik pridržava pri dodjeljivanju određenih ocjena. To je dio didaktičkog ugovora između vas i učenika.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7560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0C7BFC2-6567-A075-8A55-C884B152099E}"/>
              </a:ext>
            </a:extLst>
          </p:cNvPr>
          <p:cNvSpPr txBox="1"/>
          <p:nvPr/>
        </p:nvSpPr>
        <p:spPr>
          <a:xfrm>
            <a:off x="973494" y="945121"/>
            <a:ext cx="10245012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7.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Ne zaboravite nikad da je osnovna škola obvezna i kao takva ne treba biti selektivna!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8.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Nakon svake dodijeljene negativne ocjene učeniku, upitajte se što možete poduzeti da mu pomognete u postizanju boljeg uspjeha! Procijenite pritom sve objektivne i subjektivne uvjete!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Nisu školske ocjene jedino sredstvo za motiviranje učenika na učenje! Iz </a:t>
            </a:r>
            <a:r>
              <a:rPr lang="hr-H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dokimoloških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istraživanja je poznato da čak i pretjerivanje s dodjelom pozitivnih ocjena smanjuje učenikovu motivaciju!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0.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Uključite i učenike u definiranje kriterija ocjenjivanja, kao i pri rješavanju </a:t>
            </a:r>
            <a:r>
              <a:rPr lang="hr-HR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dokimoloških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dilema.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11.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Sva djeca vole učiti, samo ne vole kad ih se na to prisiljava (školskim ocjenama)! 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12.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Vratimo se </a:t>
            </a:r>
            <a:r>
              <a:rPr lang="hr-HR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izvornom značenju opisnih pridjeva </a:t>
            </a:r>
            <a:r>
              <a:rPr lang="hr-HR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koji stoje pored pet brojčanih ocjena! Uz uvažavanje tih opisnih pridjeva (dovoljan, dobar...) te će brojevima iskazane ocjene biti mnogo objektivnije i korisnije za reguliranje procesa učenja i poučavanja!</a:t>
            </a:r>
            <a:endParaRPr lang="hr-HR" sz="2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168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9EA3BC7B-1DAB-5919-C2C2-D8A0823DE284}"/>
              </a:ext>
            </a:extLst>
          </p:cNvPr>
          <p:cNvSpPr txBox="1"/>
          <p:nvPr/>
        </p:nvSpPr>
        <p:spPr>
          <a:xfrm>
            <a:off x="410547" y="494802"/>
            <a:ext cx="43170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Primjer iz nastave!</a:t>
            </a:r>
          </a:p>
          <a:p>
            <a:endParaRPr lang="hr-HR" b="1" dirty="0"/>
          </a:p>
          <a:p>
            <a:r>
              <a:rPr lang="hr-HR" b="1" dirty="0"/>
              <a:t>Tema: </a:t>
            </a:r>
            <a:r>
              <a:rPr lang="hr-HR" b="1" dirty="0">
                <a:solidFill>
                  <a:srgbClr val="00B050"/>
                </a:solidFill>
              </a:rPr>
              <a:t>Gdje živimo</a:t>
            </a:r>
          </a:p>
          <a:p>
            <a:r>
              <a:rPr lang="hr-HR" b="1" dirty="0"/>
              <a:t>Razred: </a:t>
            </a:r>
            <a:r>
              <a:rPr lang="hr-HR" b="1" dirty="0">
                <a:solidFill>
                  <a:srgbClr val="00B050"/>
                </a:solidFill>
              </a:rPr>
              <a:t>5</a:t>
            </a:r>
          </a:p>
          <a:p>
            <a:endParaRPr lang="hr-HR" b="1" dirty="0"/>
          </a:p>
          <a:p>
            <a:r>
              <a:rPr lang="hr-HR" b="1" dirty="0"/>
              <a:t>ISHOD: </a:t>
            </a:r>
            <a:r>
              <a:rPr lang="hr-HR" b="1" dirty="0">
                <a:solidFill>
                  <a:srgbClr val="00B050"/>
                </a:solidFill>
              </a:rPr>
              <a:t>GEO OŠ </a:t>
            </a:r>
            <a:r>
              <a:rPr lang="hr-HR" b="1" dirty="0" err="1">
                <a:solidFill>
                  <a:srgbClr val="00B050"/>
                </a:solidFill>
              </a:rPr>
              <a:t>A.5.4</a:t>
            </a:r>
            <a:r>
              <a:rPr lang="hr-HR" b="1" dirty="0">
                <a:solidFill>
                  <a:srgbClr val="00B050"/>
                </a:solidFill>
              </a:rPr>
              <a:t>.</a:t>
            </a:r>
          </a:p>
          <a:p>
            <a:r>
              <a:rPr lang="hr-HR" b="1" dirty="0"/>
              <a:t>Nastavne jedinice:</a:t>
            </a:r>
          </a:p>
          <a:p>
            <a:r>
              <a:rPr lang="hr-HR" dirty="0">
                <a:solidFill>
                  <a:srgbClr val="00B050"/>
                </a:solidFill>
              </a:rPr>
              <a:t>Uzduž i poprijeko Hrvatskom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86C296-F9E6-6F06-860A-975E9FE0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15" y="383952"/>
            <a:ext cx="7209452" cy="253002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F84385E-C624-F99A-6231-546B2EAA3D4C}"/>
              </a:ext>
            </a:extLst>
          </p:cNvPr>
          <p:cNvSpPr txBox="1"/>
          <p:nvPr/>
        </p:nvSpPr>
        <p:spPr>
          <a:xfrm flipH="1">
            <a:off x="904134" y="3564294"/>
            <a:ext cx="78759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>
                <a:solidFill>
                  <a:srgbClr val="00B050"/>
                </a:solidFill>
              </a:rPr>
              <a:t>Vrednovanje za učenje</a:t>
            </a:r>
          </a:p>
          <a:p>
            <a:r>
              <a:rPr lang="hr-HR" dirty="0"/>
              <a:t>Učenici rješavaju izlaznu karticu na kraju upoznavanja Republike Hrvatske (</a:t>
            </a:r>
            <a:r>
              <a:rPr lang="hr-HR" i="1" dirty="0"/>
              <a:t>primjer</a:t>
            </a:r>
            <a:r>
              <a:rPr lang="hr-HR" dirty="0"/>
              <a:t>)</a:t>
            </a:r>
          </a:p>
          <a:p>
            <a:endParaRPr lang="hr-HR" dirty="0"/>
          </a:p>
          <a:p>
            <a:pPr marL="342900" indent="-342900">
              <a:buAutoNum type="arabicPeriod"/>
            </a:pPr>
            <a:r>
              <a:rPr lang="hr-HR" dirty="0"/>
              <a:t>O čemu smo danas učili?</a:t>
            </a:r>
          </a:p>
          <a:p>
            <a:pPr marL="342900" indent="-342900">
              <a:buAutoNum type="arabicPeriod"/>
            </a:pPr>
            <a:r>
              <a:rPr lang="hr-HR" dirty="0"/>
              <a:t>Što sam o RH do sada znao iz nižih razreda?</a:t>
            </a:r>
          </a:p>
          <a:p>
            <a:pPr marL="342900" indent="-342900">
              <a:buAutoNum type="arabicPeriod"/>
            </a:pPr>
            <a:r>
              <a:rPr lang="hr-HR" dirty="0"/>
              <a:t>Tri najvažnije činjenice koje sam danas naučio:</a:t>
            </a:r>
          </a:p>
          <a:p>
            <a:pPr marL="342900" indent="-342900">
              <a:buAutoNum type="arabicPeriod"/>
            </a:pPr>
            <a:r>
              <a:rPr lang="hr-HR" dirty="0"/>
              <a:t>Nakon današnjeg sata ostalo mi je nejasno _____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0DE270A-6059-A707-29D9-E4B3D49C2449}"/>
              </a:ext>
            </a:extLst>
          </p:cNvPr>
          <p:cNvSpPr txBox="1"/>
          <p:nvPr/>
        </p:nvSpPr>
        <p:spPr>
          <a:xfrm>
            <a:off x="8518849" y="5943600"/>
            <a:ext cx="11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Komentar!</a:t>
            </a:r>
          </a:p>
        </p:txBody>
      </p:sp>
    </p:spTree>
    <p:extLst>
      <p:ext uri="{BB962C8B-B14F-4D97-AF65-F5344CB8AC3E}">
        <p14:creationId xmlns:p14="http://schemas.microsoft.com/office/powerpoint/2010/main" val="35524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7DF2EAB-126D-E07D-D8E9-820458339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857" y="400869"/>
            <a:ext cx="96271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973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B2C3E26-94F0-6FC4-75E2-85D9F4F8867D}"/>
              </a:ext>
            </a:extLst>
          </p:cNvPr>
          <p:cNvSpPr txBox="1"/>
          <p:nvPr/>
        </p:nvSpPr>
        <p:spPr>
          <a:xfrm>
            <a:off x="401217" y="242596"/>
            <a:ext cx="38341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>
                <a:solidFill>
                  <a:srgbClr val="0070C0"/>
                </a:solidFill>
              </a:rPr>
              <a:t>Vrednovanje kao učenje</a:t>
            </a:r>
          </a:p>
          <a:p>
            <a:endParaRPr lang="hr-HR" dirty="0"/>
          </a:p>
          <a:p>
            <a:r>
              <a:rPr lang="hr-HR" dirty="0"/>
              <a:t>Učenici na kraju sata vrednuju svoj rad.</a:t>
            </a:r>
          </a:p>
        </p:txBody>
      </p:sp>
      <p:graphicFrame>
        <p:nvGraphicFramePr>
          <p:cNvPr id="3" name="Tablica 3">
            <a:extLst>
              <a:ext uri="{FF2B5EF4-FFF2-40B4-BE49-F238E27FC236}">
                <a16:creationId xmlns:a16="http://schemas.microsoft.com/office/drawing/2014/main" id="{1CAE64BA-10D8-7E30-7CFB-6E838A199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956458"/>
              </p:ext>
            </p:extLst>
          </p:nvPr>
        </p:nvGraphicFramePr>
        <p:xfrm>
          <a:off x="646922" y="1322078"/>
          <a:ext cx="10898156" cy="4436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0279">
                  <a:extLst>
                    <a:ext uri="{9D8B030D-6E8A-4147-A177-3AD203B41FA5}">
                      <a16:colId xmlns:a16="http://schemas.microsoft.com/office/drawing/2014/main" val="127307629"/>
                    </a:ext>
                  </a:extLst>
                </a:gridCol>
                <a:gridCol w="1828799">
                  <a:extLst>
                    <a:ext uri="{9D8B030D-6E8A-4147-A177-3AD203B41FA5}">
                      <a16:colId xmlns:a16="http://schemas.microsoft.com/office/drawing/2014/main" val="994467269"/>
                    </a:ext>
                  </a:extLst>
                </a:gridCol>
                <a:gridCol w="2724539">
                  <a:extLst>
                    <a:ext uri="{9D8B030D-6E8A-4147-A177-3AD203B41FA5}">
                      <a16:colId xmlns:a16="http://schemas.microsoft.com/office/drawing/2014/main" val="4214631803"/>
                    </a:ext>
                  </a:extLst>
                </a:gridCol>
                <a:gridCol w="2724539">
                  <a:extLst>
                    <a:ext uri="{9D8B030D-6E8A-4147-A177-3AD203B41FA5}">
                      <a16:colId xmlns:a16="http://schemas.microsoft.com/office/drawing/2014/main" val="2394478389"/>
                    </a:ext>
                  </a:extLst>
                </a:gridCol>
              </a:tblGrid>
              <a:tr h="595984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ELEMENTI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DJELOMIČNO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437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Uspješno sam odredio geografski položaj Hrvatske na karti Europe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515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Zadovoljan sam kako se služim geografskom kartom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63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Znam objasniti oblik RH, te navesti i pokazati na karti RH državne granice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380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Znam pokazati na karti prirodno geografske regije Hrvatske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305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Znam pokazati i imenovati sve županije u 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3512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Nove pojmove mogu s lakoćom objasniti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45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058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FE5A5584-468E-EE05-2999-EA780F60A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216" y="643466"/>
            <a:ext cx="77935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49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0120F818-117D-D293-012F-27CB74EFE4A1}"/>
              </a:ext>
            </a:extLst>
          </p:cNvPr>
          <p:cNvSpPr txBox="1"/>
          <p:nvPr/>
        </p:nvSpPr>
        <p:spPr>
          <a:xfrm>
            <a:off x="961053" y="2250440"/>
            <a:ext cx="10356980" cy="2357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Glavna literatura i izvori: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Matas, M. (1998.): Metodika nastave geografije, 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HGD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Zagreb.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Krešimir Milošević, </a:t>
            </a:r>
            <a:r>
              <a:rPr lang="hr-H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prof.geog</a:t>
            </a: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hr-HR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Metodički priručnik za nastavni predmet Geografija u 5. razredu osnovne škole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Pravilnik o načinima, postupcima i elementima vrednovanja učenika u osnovnoj i srednjoj školi; NN 82/2019)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r-H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hr-H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8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0AFD482C-9147-4ED8-DC70-F69F9BAEC139}"/>
              </a:ext>
            </a:extLst>
          </p:cNvPr>
          <p:cNvSpPr txBox="1"/>
          <p:nvPr/>
        </p:nvSpPr>
        <p:spPr>
          <a:xfrm>
            <a:off x="1080018" y="796222"/>
            <a:ext cx="91090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Dijagnostičko vrednovanje</a:t>
            </a: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 donosi brojčanu ocjenu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provodi se na početku određenog obrazovnog razdoblja, najčešće na početku školske godine</a:t>
            </a:r>
          </a:p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     -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inicijalni test</a:t>
            </a: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služi nam uglavnom kako bismo doznali razinu i kvalitetu učeničkog predznanja</a:t>
            </a:r>
          </a:p>
          <a:p>
            <a:pPr marL="285750" indent="-285750">
              <a:buFontTx/>
              <a:buChar char="-"/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ako bi prilagodili poučavanje, odnosno učenje</a:t>
            </a:r>
            <a:endParaRPr lang="hr-HR" dirty="0"/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95E08138-F566-CB48-5765-909CFF824663}"/>
              </a:ext>
            </a:extLst>
          </p:cNvPr>
          <p:cNvSpPr txBox="1"/>
          <p:nvPr/>
        </p:nvSpPr>
        <p:spPr>
          <a:xfrm>
            <a:off x="1080018" y="2922142"/>
            <a:ext cx="99487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Sumativno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vrednovanje</a:t>
            </a: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izražava se brojčanom ocjenom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provodi se na kraju određenog razdoblja učenja/poučavanja, kao što su nastavna tema, polugodište ili kraj školske godine ( nije pravilo)</a:t>
            </a: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služi za vrednovanje naučenog i davanje informacija o ostvarenosti ishoda roditelju</a:t>
            </a: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 i učeniku, ali i učitelju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0A1E495F-A430-4B6A-1A30-ABB368F4C66D}"/>
              </a:ext>
            </a:extLst>
          </p:cNvPr>
          <p:cNvSpPr txBox="1"/>
          <p:nvPr/>
        </p:nvSpPr>
        <p:spPr>
          <a:xfrm>
            <a:off x="1005373" y="5042022"/>
            <a:ext cx="102193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Vrednovanje, dakle, može imati različitu svrhu te može služiti kao povratna informacija učeniku, ne samo o uspješnosti ostvarivanja ishoda nego i o tome koliko je kvalitetan njegov proces učenja te koliko se njegov doživljaj procesa i rezultata podudara s očekivanjima/kriterijima učitelja/društva. </a:t>
            </a:r>
            <a:endParaRPr lang="hr-HR" dirty="0"/>
          </a:p>
        </p:txBody>
      </p:sp>
      <p:pic>
        <p:nvPicPr>
          <p:cNvPr id="12" name="Picture 4" descr="j0292108[1]">
            <a:extLst>
              <a:ext uri="{FF2B5EF4-FFF2-40B4-BE49-F238E27FC236}">
                <a16:creationId xmlns:a16="http://schemas.microsoft.com/office/drawing/2014/main" id="{9522C5E3-9C82-BB2F-EA44-52A436191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198" y="975271"/>
            <a:ext cx="205105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24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1D8E7EC-67BC-060E-BB5E-470AC5EB9326}"/>
              </a:ext>
            </a:extLst>
          </p:cNvPr>
          <p:cNvSpPr txBox="1"/>
          <p:nvPr/>
        </p:nvSpPr>
        <p:spPr>
          <a:xfrm>
            <a:off x="1138335" y="905069"/>
            <a:ext cx="950789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Formativno vrednovanje</a:t>
            </a: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rezultira opisnom ocjenom,</a:t>
            </a:r>
          </a:p>
          <a:p>
            <a:pPr marL="285750" indent="-285750">
              <a:buFontTx/>
              <a:buChar char="-"/>
            </a:pP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provodi se gotovo cijelo vrijeme učenja i/ili poučavanja</a:t>
            </a:r>
          </a:p>
          <a:p>
            <a:pPr marL="285750" indent="-285750">
              <a:buFontTx/>
              <a:buChar char="-"/>
            </a:pP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Pri gotovo svakom promatranju rada učenika donosimo neke zaključke. 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Ako ih ne bilježimo, na kraju usvojimo određenu sliku ili procjenu rada učenika bez jasnih i čvrstih uporišta. </a:t>
            </a:r>
          </a:p>
          <a:p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hr-H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Bilježenjem dojmova i rezultata rada učenika tijekom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svakog ili gotovo svakog sata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odnosno aktivnosti, dobivamo konkretne elemente/argumente za ocjenjivanje učenika, što učitelju omogućuje potpunu sliku pri konačnom ocjenjivanju/zaključivanju, odnosno pravednu ocjenu i eventualnu korekciju rezultata </a:t>
            </a:r>
            <a:r>
              <a:rPr lang="hr-H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sumativnog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vrednovanja. 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EFB84513-9E1B-BE8C-FED4-EEB3D80C5AB3}"/>
              </a:ext>
            </a:extLst>
          </p:cNvPr>
          <p:cNvSpPr txBox="1"/>
          <p:nvPr/>
        </p:nvSpPr>
        <p:spPr>
          <a:xfrm>
            <a:off x="1138335" y="5029601"/>
            <a:ext cx="90250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Formativnim se vrednovanjem prati razvoj i napredovanje učenika te ono omogućuje korekcije i usmjeravanje svih strana u odgojno-obrazovnom procesu, dakle i učenika i učitelja. </a:t>
            </a: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FAEEBB9-85DB-F1BF-08DF-8EC47987E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6675" y="750855"/>
            <a:ext cx="148590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75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D5999A8-FAA2-A1F7-0048-2C47D8EB4690}"/>
              </a:ext>
            </a:extLst>
          </p:cNvPr>
          <p:cNvSpPr txBox="1"/>
          <p:nvPr/>
        </p:nvSpPr>
        <p:spPr>
          <a:xfrm>
            <a:off x="992154" y="1700688"/>
            <a:ext cx="77412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Nelagodu i strah tijekom pismenih i usmenih provjera znanja moguće je ublažiti osiguravanjem objektivnosti, odnosno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jasnim kriterijima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koji će učeniku omogućiti dobar uvid u ono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što se od njega očekuje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a učitelju će pomoći u provjeri postavljenih ishoda, sastavljenih zadataka, kao i u objektivnosti vrednovanja. 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Jasno postavljeni kriteriji mogu se organizirati u obliku rubrika za vrednovanje. </a:t>
            </a:r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3560F42-451D-48FD-C54F-800020FEA247}"/>
              </a:ext>
            </a:extLst>
          </p:cNvPr>
          <p:cNvSpPr txBox="1"/>
          <p:nvPr/>
        </p:nvSpPr>
        <p:spPr>
          <a:xfrm>
            <a:off x="992154" y="4585996"/>
            <a:ext cx="102076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Rubrike za vrednovanje mogu se organizirati u različitim oblicima, najčešće korištene rubrike jesu analitičke i holističke </a:t>
            </a:r>
            <a:endParaRPr lang="hr-HR" dirty="0"/>
          </a:p>
        </p:txBody>
      </p:sp>
      <p:pic>
        <p:nvPicPr>
          <p:cNvPr id="6" name="Picture 5" descr="j0292134[1]">
            <a:extLst>
              <a:ext uri="{FF2B5EF4-FFF2-40B4-BE49-F238E27FC236}">
                <a16:creationId xmlns:a16="http://schemas.microsoft.com/office/drawing/2014/main" id="{591293EC-BD3F-8EDF-DDC9-B3A7584FA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621" y="1700688"/>
            <a:ext cx="1585913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99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D89A88EE-6A02-FEC2-62EF-849310410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22" y="1964508"/>
            <a:ext cx="9517225" cy="420319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5FFD39CE-D0AE-2567-8338-63FFD04ABF1C}"/>
              </a:ext>
            </a:extLst>
          </p:cNvPr>
          <p:cNvSpPr txBox="1"/>
          <p:nvPr/>
        </p:nvSpPr>
        <p:spPr>
          <a:xfrm>
            <a:off x="966058" y="463049"/>
            <a:ext cx="105764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i="1" dirty="0">
                <a:solidFill>
                  <a:srgbClr val="000000"/>
                </a:solidFill>
                <a:latin typeface="Arial" panose="020B0604020202020204" pitchFamily="34" charset="0"/>
              </a:rPr>
              <a:t>J</a:t>
            </a:r>
            <a:r>
              <a:rPr lang="hr-HR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ednodimenzionalne rubrike koje uglavnom služe za vrednovanje neke aktivnosti prema unaprijed zadanim razinama</a:t>
            </a:r>
            <a:r>
              <a:rPr lang="hr-HR" i="1" dirty="0">
                <a:solidFill>
                  <a:srgbClr val="000000"/>
                </a:solidFill>
                <a:latin typeface="Arial" panose="020B0604020202020204" pitchFamily="34" charset="0"/>
              </a:rPr>
              <a:t> te </a:t>
            </a:r>
            <a:r>
              <a:rPr lang="hr-HR" sz="1800" b="0" i="1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rubrike osiguravaju jednu ukupnu ocjenu učeničkog postignuća/rada/rezultata, što je prednost jer je ocjenjivanje brzo. </a:t>
            </a:r>
          </a:p>
        </p:txBody>
      </p:sp>
    </p:spTree>
    <p:extLst>
      <p:ext uri="{BB962C8B-B14F-4D97-AF65-F5344CB8AC3E}">
        <p14:creationId xmlns:p14="http://schemas.microsoft.com/office/powerpoint/2010/main" val="3260210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27A227D-3873-924D-0948-7964B32E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75" y="341578"/>
            <a:ext cx="8965264" cy="639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3D1CBEEC-DAF7-2759-5DFD-32676DBA46A1}"/>
              </a:ext>
            </a:extLst>
          </p:cNvPr>
          <p:cNvSpPr txBox="1"/>
          <p:nvPr/>
        </p:nvSpPr>
        <p:spPr>
          <a:xfrm>
            <a:off x="987490" y="1539553"/>
            <a:ext cx="59731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Iako se u obrazovnom sustavu još uvijek najjači naglasak stavlja na vrednovanje naučenog, odnosno uglavnom na </a:t>
            </a:r>
            <a:r>
              <a:rPr lang="hr-HR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sumativno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vrednovanje, sve se više naglašava vrijednost i važnost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vrednovanja za učenje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vrednovanja koje služi kao učenje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Oba od navedenih oblika vrednovanja kao rezultat </a:t>
            </a:r>
            <a:r>
              <a:rPr lang="hr-H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ne donose ocjenu, nego opis stanja ili napretka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</a:p>
          <a:p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Pri vrednovanju za učenje i vrednovanju koje služi kao učenje rabi se formativno vrednovanje s opisnom ocjenom jer su oba oblika bitan izvor povratnih informacija. </a:t>
            </a:r>
            <a:endParaRPr lang="hr-HR" dirty="0"/>
          </a:p>
        </p:txBody>
      </p:sp>
      <p:pic>
        <p:nvPicPr>
          <p:cNvPr id="5" name="Slika 4" descr="Slika na kojoj se prikazuje tekst&#10;&#10;Opis je automatski generiran">
            <a:extLst>
              <a:ext uri="{FF2B5EF4-FFF2-40B4-BE49-F238E27FC236}">
                <a16:creationId xmlns:a16="http://schemas.microsoft.com/office/drawing/2014/main" id="{E10ADF2B-1B34-FEE6-1E5A-6EE3B7B87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60637" y="1138136"/>
            <a:ext cx="4650459" cy="435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5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1952</Words>
  <Application>Microsoft Office PowerPoint</Application>
  <PresentationFormat>Široki zaslon</PresentationFormat>
  <Paragraphs>161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3" baseType="lpstr">
      <vt:lpstr>Tema sustava Office</vt:lpstr>
      <vt:lpstr>FORMATIVNO VREDNOVANJE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FORMATIVNO VREDNOVANJE</dc:title>
  <dc:creator>INES MARKOVIĆ</dc:creator>
  <cp:lastModifiedBy>INES MARKOVIĆ</cp:lastModifiedBy>
  <cp:revision>10</cp:revision>
  <dcterms:created xsi:type="dcterms:W3CDTF">2022-11-09T13:58:53Z</dcterms:created>
  <dcterms:modified xsi:type="dcterms:W3CDTF">2022-11-10T10:16:36Z</dcterms:modified>
</cp:coreProperties>
</file>